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58" r:id="rId3"/>
    <p:sldId id="260" r:id="rId4"/>
    <p:sldId id="262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CFCF"/>
    <a:srgbClr val="00A000"/>
    <a:srgbClr val="009600"/>
    <a:srgbClr val="008C00"/>
    <a:srgbClr val="008000"/>
    <a:srgbClr val="00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14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64000-C4BB-4E3B-9F48-FCDF7B344BCC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C14FF-B9D9-45FF-AA29-B7C1756E89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C14FF-B9D9-45FF-AA29-B7C1756E897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BDE1C-A16F-4BE5-A609-8A4347FF1AD8}" type="datetimeFigureOut">
              <a:rPr lang="en-US" smtClean="0"/>
              <a:pPr/>
              <a:t>5/29/2017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EDEA6-E67D-408F-B7DB-AAA7BDD89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3dsmithchart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3dsmithchart.com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3dsmithchar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2954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chemeClr val="accent2">
                        <a:lumMod val="5000"/>
                        <a:lumOff val="95000"/>
                      </a:schemeClr>
                    </a:gs>
                    <a:gs pos="74000">
                      <a:schemeClr val="accent2">
                        <a:lumMod val="45000"/>
                        <a:lumOff val="55000"/>
                      </a:schemeClr>
                    </a:gs>
                    <a:gs pos="83000">
                      <a:schemeClr val="accent2">
                        <a:lumMod val="45000"/>
                        <a:lumOff val="55000"/>
                      </a:schemeClr>
                    </a:gs>
                    <a:gs pos="100000">
                      <a:schemeClr val="accent2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rPr>
              <a:t>用于强大的学习，分析和设计</a:t>
            </a:r>
            <a:endParaRPr lang="en-US" sz="3600" b="1" dirty="0">
              <a:gradFill flip="none" rotWithShape="1">
                <a:gsLst>
                  <a:gs pos="0">
                    <a:schemeClr val="accent2">
                      <a:lumMod val="5000"/>
                      <a:lumOff val="95000"/>
                    </a:schemeClr>
                  </a:gs>
                  <a:gs pos="74000">
                    <a:schemeClr val="accent2">
                      <a:lumMod val="45000"/>
                      <a:lumOff val="55000"/>
                    </a:schemeClr>
                  </a:gs>
                  <a:gs pos="83000">
                    <a:schemeClr val="accent2">
                      <a:lumMod val="45000"/>
                      <a:lumOff val="55000"/>
                    </a:schemeClr>
                  </a:gs>
                  <a:gs pos="100000">
                    <a:schemeClr val="accent2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22678"/>
            <a:ext cx="297180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b="1" i="1" dirty="0">
                <a:solidFill>
                  <a:schemeClr val="bg1"/>
                </a:solidFill>
              </a:rPr>
              <a:t>一个和两个端口高频电路的高级工具</a:t>
            </a:r>
            <a:endParaRPr lang="en-US" sz="1400" i="1" dirty="0">
              <a:solidFill>
                <a:schemeClr val="bg1"/>
              </a:solidFill>
            </a:endParaRPr>
          </a:p>
          <a:p>
            <a:pPr marL="341313" lvl="1" indent="-230188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zh-CN" altLang="en-US" sz="1500" i="1" dirty="0">
                <a:solidFill>
                  <a:schemeClr val="bg1"/>
                </a:solidFill>
              </a:rPr>
              <a:t>适用于所有有源和无源微波电路，甚至有负阻力</a:t>
            </a:r>
            <a:r>
              <a:rPr lang="ro-RO" sz="1500" i="1" dirty="0">
                <a:solidFill>
                  <a:schemeClr val="bg1"/>
                </a:solidFill>
              </a:rPr>
              <a:t>!</a:t>
            </a:r>
            <a:endParaRPr lang="en-US" sz="1500" i="1" dirty="0">
              <a:solidFill>
                <a:schemeClr val="bg1"/>
              </a:solidFill>
            </a:endParaRPr>
          </a:p>
          <a:p>
            <a:pPr marL="341313" lvl="1" indent="-230188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zh-CN" altLang="en-US" sz="1500" i="1" dirty="0">
                <a:solidFill>
                  <a:schemeClr val="bg1"/>
                </a:solidFill>
              </a:rPr>
              <a:t>放大器稳定性圆</a:t>
            </a:r>
          </a:p>
          <a:p>
            <a:pPr marL="341313" lvl="1" indent="-230188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en-US" altLang="zh-CN" sz="1500" i="1" dirty="0">
                <a:solidFill>
                  <a:schemeClr val="bg1"/>
                </a:solidFill>
              </a:rPr>
              <a:t>3D</a:t>
            </a:r>
            <a:r>
              <a:rPr lang="zh-CN" altLang="en-US" sz="1500" i="1" dirty="0">
                <a:solidFill>
                  <a:schemeClr val="bg1"/>
                </a:solidFill>
              </a:rPr>
              <a:t>单向传感器增益和群延迟和品质系数</a:t>
            </a:r>
            <a:endParaRPr lang="en-US" altLang="zh-CN" sz="1500" i="1" dirty="0">
              <a:solidFill>
                <a:schemeClr val="bg1"/>
              </a:solidFill>
            </a:endParaRPr>
          </a:p>
          <a:p>
            <a:pPr marL="341313" lvl="1" indent="-230188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zh-CN" altLang="en-US" sz="1500" i="1" dirty="0">
                <a:solidFill>
                  <a:schemeClr val="bg1"/>
                </a:solidFill>
              </a:rPr>
              <a:t>教育设计模式可用在</a:t>
            </a:r>
            <a:r>
              <a:rPr lang="en-US" altLang="zh-CN" sz="1500" i="1" dirty="0">
                <a:solidFill>
                  <a:schemeClr val="bg1"/>
                </a:solidFill>
              </a:rPr>
              <a:t>2D</a:t>
            </a:r>
            <a:r>
              <a:rPr lang="zh-CN" altLang="en-US" sz="1500" i="1" dirty="0">
                <a:solidFill>
                  <a:schemeClr val="bg1"/>
                </a:solidFill>
              </a:rPr>
              <a:t>和</a:t>
            </a:r>
            <a:r>
              <a:rPr lang="en-US" altLang="zh-CN" sz="1500" i="1" dirty="0">
                <a:solidFill>
                  <a:schemeClr val="bg1"/>
                </a:solidFill>
              </a:rPr>
              <a:t>3D Z-Y</a:t>
            </a:r>
            <a:r>
              <a:rPr lang="zh-CN" altLang="en-US" sz="1500" i="1" dirty="0">
                <a:solidFill>
                  <a:schemeClr val="bg1"/>
                </a:solidFill>
              </a:rPr>
              <a:t>史密斯图表上，及常数</a:t>
            </a:r>
            <a:r>
              <a:rPr lang="en-US" altLang="zh-CN" sz="1500" i="1" dirty="0">
                <a:solidFill>
                  <a:schemeClr val="bg1"/>
                </a:solidFill>
              </a:rPr>
              <a:t>r</a:t>
            </a:r>
            <a:r>
              <a:rPr lang="zh-CN" altLang="en-US" sz="1500" i="1" dirty="0">
                <a:solidFill>
                  <a:schemeClr val="bg1"/>
                </a:solidFill>
              </a:rPr>
              <a:t>，</a:t>
            </a:r>
            <a:r>
              <a:rPr lang="en-US" altLang="zh-CN" sz="1500" i="1" dirty="0">
                <a:solidFill>
                  <a:schemeClr val="bg1"/>
                </a:solidFill>
              </a:rPr>
              <a:t>x</a:t>
            </a:r>
            <a:r>
              <a:rPr lang="zh-CN" altLang="en-US" sz="1500" i="1" dirty="0">
                <a:solidFill>
                  <a:schemeClr val="bg1"/>
                </a:solidFill>
              </a:rPr>
              <a:t>，</a:t>
            </a:r>
            <a:r>
              <a:rPr lang="en-US" altLang="zh-CN" sz="1500" i="1" dirty="0">
                <a:solidFill>
                  <a:schemeClr val="bg1"/>
                </a:solidFill>
              </a:rPr>
              <a:t>g</a:t>
            </a:r>
            <a:r>
              <a:rPr lang="zh-CN" altLang="en-US" sz="1500" i="1" dirty="0">
                <a:solidFill>
                  <a:schemeClr val="bg1"/>
                </a:solidFill>
              </a:rPr>
              <a:t>，</a:t>
            </a:r>
            <a:r>
              <a:rPr lang="en-US" altLang="zh-CN" sz="1500" i="1" dirty="0">
                <a:solidFill>
                  <a:schemeClr val="bg1"/>
                </a:solidFill>
              </a:rPr>
              <a:t>b</a:t>
            </a:r>
            <a:r>
              <a:rPr lang="zh-CN" altLang="en-US" sz="1500" i="1" dirty="0">
                <a:solidFill>
                  <a:schemeClr val="bg1"/>
                </a:solidFill>
              </a:rPr>
              <a:t>圆等</a:t>
            </a:r>
            <a:endParaRPr lang="en-US" altLang="zh-CN" sz="1500" i="1" dirty="0">
              <a:solidFill>
                <a:schemeClr val="bg1"/>
              </a:solidFill>
            </a:endParaRPr>
          </a:p>
          <a:p>
            <a:pPr marL="341313" lvl="1" indent="-230188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en-US" sz="1500" i="1" dirty="0">
                <a:solidFill>
                  <a:schemeClr val="bg1"/>
                </a:solidFill>
              </a:rPr>
              <a:t>S </a:t>
            </a:r>
            <a:r>
              <a:rPr lang="zh-CN" altLang="en-US" sz="1500" i="1" dirty="0">
                <a:solidFill>
                  <a:schemeClr val="bg1"/>
                </a:solidFill>
              </a:rPr>
              <a:t>参数</a:t>
            </a:r>
            <a:endParaRPr lang="ro-RO" sz="1500" i="1" dirty="0">
              <a:solidFill>
                <a:schemeClr val="bg1"/>
              </a:solidFill>
            </a:endParaRPr>
          </a:p>
          <a:p>
            <a:pPr marL="341313" lvl="1" indent="-230188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zh-CN" altLang="en-US" sz="1500" i="1" dirty="0">
                <a:solidFill>
                  <a:schemeClr val="bg1"/>
                </a:solidFill>
              </a:rPr>
              <a:t>动态频率扫描和复杂端口</a:t>
            </a:r>
            <a:endParaRPr lang="en-US" sz="1500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444734"/>
            <a:ext cx="9144000" cy="4572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b="1" spc="600" dirty="0">
                <a:solidFill>
                  <a:srgbClr val="002060"/>
                </a:solidFill>
                <a:latin typeface="Arial Black" panose="020B0A04020102020204" pitchFamily="34" charset="0"/>
                <a:hlinkClick r:id="rId3"/>
              </a:rPr>
              <a:t>3DSmithChart.com</a:t>
            </a:r>
            <a:endParaRPr lang="en-US" b="1" spc="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2534722"/>
            <a:ext cx="2667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spcAft>
                <a:spcPts val="600"/>
              </a:spcAft>
              <a:defRPr b="1" i="1">
                <a:solidFill>
                  <a:schemeClr val="bg1"/>
                </a:solidFill>
              </a:defRPr>
            </a:lvl1pPr>
          </a:lstStyle>
          <a:p>
            <a:r>
              <a:rPr lang="zh-CN" altLang="en-US" b="0" dirty="0"/>
              <a:t>全</a:t>
            </a:r>
            <a:r>
              <a:rPr lang="en-US" altLang="zh-CN" b="0" dirty="0"/>
              <a:t>3D</a:t>
            </a:r>
            <a:r>
              <a:rPr lang="zh-CN" altLang="en-US" b="0" dirty="0"/>
              <a:t>可视化</a:t>
            </a:r>
          </a:p>
          <a:p>
            <a:r>
              <a:rPr lang="zh-CN" altLang="en-US" b="0" dirty="0"/>
              <a:t>直观的用户界面</a:t>
            </a:r>
          </a:p>
          <a:p>
            <a:r>
              <a:rPr lang="en-US" altLang="zh-CN" b="0" dirty="0"/>
              <a:t>1</a:t>
            </a:r>
            <a:r>
              <a:rPr lang="zh-CN" altLang="en-US" b="0" dirty="0"/>
              <a:t>分钟安装</a:t>
            </a:r>
          </a:p>
          <a:p>
            <a:r>
              <a:rPr lang="zh-CN" altLang="en-US" b="0" dirty="0"/>
              <a:t>高配置</a:t>
            </a:r>
          </a:p>
          <a:p>
            <a:r>
              <a:rPr lang="zh-CN" altLang="en-US" b="0" dirty="0"/>
              <a:t> 最新著名杂志出版物的支持</a:t>
            </a:r>
            <a:endParaRPr lang="ro-RO" b="0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754559"/>
            <a:ext cx="739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</a:rPr>
              <a:t>三维史密斯图表工具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6400" y="5221069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b="1" i="1" dirty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</a:rPr>
              <a:t>将基于同行业反馈不断增长</a:t>
            </a:r>
            <a:endParaRPr lang="en-US" b="1" i="1" dirty="0"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38800" y="206906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zh-CN" altLang="de-DE" b="1" i="1" dirty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</a:rPr>
              <a:t>价格</a:t>
            </a:r>
            <a:r>
              <a:rPr lang="zh-CN" altLang="en-US" b="1" i="1" dirty="0"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</a:rPr>
              <a:t>经济的许可证</a:t>
            </a:r>
            <a:endParaRPr lang="en-US" b="1" i="1" dirty="0"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6999" y="519545"/>
            <a:ext cx="2362201" cy="207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9941"/>
            <a:ext cx="5964505" cy="3201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2819463"/>
            <a:ext cx="1572274" cy="134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248400" y="3200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群延迟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-1" y="2935069"/>
            <a:ext cx="5964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阻抗，导纳，放大器稳定性圆，以及更多高度可配置</a:t>
            </a:r>
            <a:endParaRPr lang="en-US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5128368" y="2286000"/>
            <a:ext cx="3939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 </a:t>
            </a:r>
            <a:r>
              <a:rPr lang="zh-CN" altLang="en-US" dirty="0"/>
              <a:t>参数展示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38844" y="39469"/>
            <a:ext cx="3943604" cy="228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0" y="73598"/>
            <a:ext cx="51816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dirty="0"/>
              <a:t>分析模式</a:t>
            </a:r>
            <a:r>
              <a:rPr lang="en-US" dirty="0"/>
              <a:t>(S </a:t>
            </a:r>
            <a:r>
              <a:rPr lang="zh-CN" altLang="en-US" dirty="0"/>
              <a:t>文件参数的输入</a:t>
            </a:r>
            <a:r>
              <a:rPr lang="en-US" dirty="0"/>
              <a:t>)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5599394"/>
            <a:ext cx="1648474" cy="1258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5948265"/>
            <a:ext cx="1219200" cy="909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70856" y="4191000"/>
            <a:ext cx="156901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6248400" y="43434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品质系数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019800" y="5562600"/>
            <a:ext cx="1579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zh-CN" altLang="en-US" dirty="0"/>
              <a:t>单边功率增益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138" y="519545"/>
            <a:ext cx="2562225" cy="20712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28368" y="2511623"/>
            <a:ext cx="4015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with complex ports tuning &amp; dynamic </a:t>
            </a:r>
            <a:r>
              <a:rPr lang="en-US" sz="1400" dirty="0" err="1"/>
              <a:t>freq</a:t>
            </a:r>
            <a:r>
              <a:rPr lang="ro-RO" sz="1400" dirty="0"/>
              <a:t>.</a:t>
            </a:r>
            <a:r>
              <a:rPr lang="en-US" sz="1400" dirty="0"/>
              <a:t> sweep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4648200" cy="205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0" y="1"/>
            <a:ext cx="4876800" cy="1238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zh-CN" altLang="en-US" b="1" dirty="0"/>
              <a:t>设计模式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2D</a:t>
            </a:r>
            <a:r>
              <a:rPr lang="zh-CN" altLang="en-US" dirty="0"/>
              <a:t>和</a:t>
            </a:r>
            <a:r>
              <a:rPr lang="en-US" altLang="zh-CN" dirty="0"/>
              <a:t>3D</a:t>
            </a:r>
            <a:r>
              <a:rPr lang="zh-CN" altLang="en-US" dirty="0"/>
              <a:t>史密斯圆图，在恒定的</a:t>
            </a:r>
            <a:r>
              <a:rPr lang="en-US" altLang="zh-CN" dirty="0"/>
              <a:t>r</a:t>
            </a:r>
            <a:r>
              <a:rPr lang="zh-CN" altLang="en-US" dirty="0"/>
              <a:t>，</a:t>
            </a:r>
            <a:r>
              <a:rPr lang="en-US" altLang="zh-CN" dirty="0"/>
              <a:t>x</a:t>
            </a:r>
            <a:r>
              <a:rPr lang="zh-CN" altLang="en-US" dirty="0"/>
              <a:t>，</a:t>
            </a:r>
            <a:r>
              <a:rPr lang="en-US" altLang="zh-CN" dirty="0"/>
              <a:t>g</a:t>
            </a:r>
            <a:r>
              <a:rPr lang="zh-CN" altLang="en-US" dirty="0"/>
              <a:t>，</a:t>
            </a:r>
            <a:r>
              <a:rPr lang="en-US" altLang="zh-CN" dirty="0"/>
              <a:t>b</a:t>
            </a:r>
            <a:r>
              <a:rPr lang="zh-CN" altLang="en-US" dirty="0"/>
              <a:t>圆和恒定反射系数圆移动</a:t>
            </a:r>
            <a:endParaRPr lang="en-US" dirty="0"/>
          </a:p>
          <a:p>
            <a:pPr>
              <a:buFont typeface="Arial" pitchFamily="34" charset="0"/>
              <a:buChar char="•"/>
            </a:pPr>
            <a:endParaRPr lang="en-US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5029199" y="1885293"/>
            <a:ext cx="1972691" cy="279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3505200"/>
            <a:ext cx="1451092" cy="139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505200"/>
            <a:ext cx="1760219" cy="135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257800"/>
            <a:ext cx="1676400" cy="12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28800" y="5257800"/>
            <a:ext cx="1518424" cy="141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45222" y="4114800"/>
            <a:ext cx="1607778" cy="166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7078091" y="1885293"/>
            <a:ext cx="2065909" cy="279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4953000" y="0"/>
            <a:ext cx="4191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zh-CN" altLang="en-US" b="1" dirty="0"/>
              <a:t>设计模式</a:t>
            </a:r>
            <a:endParaRPr lang="en-US" altLang="zh-CN" b="1" dirty="0"/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zh-CN" altLang="en-US" dirty="0"/>
              <a:t>使用户能够找到（标准化）匹配电路解决方案：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zh-CN" altLang="en-US" dirty="0"/>
              <a:t>  串联电阻，电感，电容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zh-CN" altLang="en-US" dirty="0"/>
              <a:t>  分流电阻，电感，电容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zh-CN" altLang="en-US" dirty="0"/>
              <a:t>  无损耗传输线和存根</a:t>
            </a:r>
            <a:endParaRPr lang="en-US" b="1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34000" y="5330165"/>
            <a:ext cx="1905000" cy="1527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5257800" y="4687669"/>
            <a:ext cx="388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包括用于直接画出负载的</a:t>
            </a:r>
            <a:r>
              <a:rPr lang="en-US" altLang="zh-CN" dirty="0"/>
              <a:t>S</a:t>
            </a:r>
            <a:r>
              <a:rPr lang="zh-CN" altLang="en-US" dirty="0"/>
              <a:t>参数分析</a:t>
            </a:r>
            <a:endParaRPr 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67600" y="5334000"/>
            <a:ext cx="1446350" cy="138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257800" y="3657600"/>
            <a:ext cx="3657601" cy="10618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zh-CN" altLang="en-US" sz="1200" b="1" dirty="0">
                <a:solidFill>
                  <a:schemeClr val="tx1"/>
                </a:solidFill>
              </a:rPr>
              <a:t>社区</a:t>
            </a:r>
          </a:p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zh-CN" altLang="en-US" sz="1200" b="1" dirty="0">
                <a:solidFill>
                  <a:schemeClr val="tx1"/>
                </a:solidFill>
              </a:rPr>
              <a:t>颠覆性创新</a:t>
            </a:r>
          </a:p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zh-CN" altLang="en-US" sz="1200" b="1" dirty="0">
                <a:solidFill>
                  <a:schemeClr val="tx1"/>
                </a:solidFill>
              </a:rPr>
              <a:t>有创造力</a:t>
            </a:r>
          </a:p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zh-CN" altLang="en-US" sz="1200" b="1" dirty="0">
                <a:solidFill>
                  <a:schemeClr val="tx1"/>
                </a:solidFill>
              </a:rPr>
              <a:t>有趣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lh4.googleusercontent.com/5jG9wovXe5mfNgVu5WgQmkqByaCCfEnywrfxgWV_dmYJb4Ao1-MsxE6RozBSDLt_evhisD4w9OTFh4hQRkD5LUUDoedDr8Yvq2KqrPQYHecUNs1K45irR6c791z-ABqjb8rFlj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6355" y="4724400"/>
            <a:ext cx="3997645" cy="1892573"/>
          </a:xfrm>
          <a:prstGeom prst="rect">
            <a:avLst/>
          </a:prstGeom>
          <a:noFill/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52400" y="3657600"/>
            <a:ext cx="4953000" cy="282385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zh-CN" altLang="en-US" sz="1200" b="1" dirty="0">
                <a:solidFill>
                  <a:schemeClr val="tx1"/>
                </a:solidFill>
              </a:rPr>
              <a:t>相关杂志论文</a:t>
            </a:r>
            <a:endParaRPr lang="en-US" sz="1200" b="1" dirty="0">
              <a:solidFill>
                <a:schemeClr val="tx1"/>
              </a:solidFill>
            </a:endParaRPr>
          </a:p>
          <a:p>
            <a:pPr marL="171450" lvl="0" indent="-171450" algn="just" fontAlgn="base">
              <a:spcBef>
                <a:spcPts val="30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A.A Muller, E. </a:t>
            </a:r>
            <a:r>
              <a:rPr lang="en-US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Sanabria-Codesal</a:t>
            </a: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A. </a:t>
            </a:r>
            <a:r>
              <a:rPr lang="en-US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Moldoveanu</a:t>
            </a: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V. </a:t>
            </a:r>
            <a:r>
              <a:rPr lang="en-US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Asavei</a:t>
            </a: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S. </a:t>
            </a:r>
            <a:r>
              <a:rPr lang="en-US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Lucyszyn</a:t>
            </a:r>
            <a:r>
              <a:rPr lang="en-US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“ Extended Capabilities of the 3D Smith chart with group delay and resonator quality factor”, IEEE Transactions on Microwave Theory and Techniques , vol. 65, No. 1. pp. 10-19, Jan. 2017</a:t>
            </a:r>
            <a:endParaRPr kumimoji="0" lang="en-US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A.A. Muller,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E.Sanabria-Codesal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A.Moldoveanu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V.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Asavei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P. Soto, V.E.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Boria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S.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Lucyszyn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1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Apollonius Unilateral Transducer Power Gain Circles on 3D Smith charts</a:t>
            </a:r>
            <a:r>
              <a:rPr kumimoji="0" lang="en-US" sz="11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,” 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IET Electronics Letters</a:t>
            </a:r>
            <a:r>
              <a:rPr kumimoji="0" lang="en-US" sz="11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vol. 50 no. 21, pp. 1531-1533, Oct. 2014 . </a:t>
            </a:r>
            <a:endParaRPr kumimoji="0" lang="en-US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A.A. Muller, P. Soto, D.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Dascalu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and V.E.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Boria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“The Practical Applications of the 3D Smith chart”, Microwave Journal, vol. 55, no. 7, pp. 64-72, July 2012</a:t>
            </a:r>
            <a:endParaRPr kumimoji="0" lang="en-US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A.A. Muller, P. Soto, D.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Dascalu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D.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Neculoiu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V.E. </a:t>
            </a:r>
            <a:r>
              <a:rPr kumimoji="0" lang="en-US" sz="11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Boria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1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3D Smith Chart based on the Riemann Sphere for Active and Passive Microwave Circuits,</a:t>
            </a:r>
            <a:r>
              <a:rPr kumimoji="0" lang="en-US" sz="11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” </a:t>
            </a:r>
            <a:r>
              <a:rPr kumimoji="0" lang="en-US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IEEE Microwave and Wireless Components Letters, vol. 21, no. 6, pp. 286-288, June 2011. </a:t>
            </a:r>
            <a:endParaRPr kumimoji="0" lang="en-US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07588"/>
              </p:ext>
            </p:extLst>
          </p:nvPr>
        </p:nvGraphicFramePr>
        <p:xfrm>
          <a:off x="152401" y="228600"/>
          <a:ext cx="8763000" cy="32918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9691">
                  <a:extLst>
                    <a:ext uri="{9D8B030D-6E8A-4147-A177-3AD203B41FA5}">
                      <a16:colId xmlns:a16="http://schemas.microsoft.com/office/drawing/2014/main" val="968050774"/>
                    </a:ext>
                  </a:extLst>
                </a:gridCol>
                <a:gridCol w="2481557">
                  <a:extLst>
                    <a:ext uri="{9D8B030D-6E8A-4147-A177-3AD203B41FA5}">
                      <a16:colId xmlns:a16="http://schemas.microsoft.com/office/drawing/2014/main" val="1356039529"/>
                    </a:ext>
                  </a:extLst>
                </a:gridCol>
                <a:gridCol w="2791752">
                  <a:extLst>
                    <a:ext uri="{9D8B030D-6E8A-4147-A177-3AD203B41FA5}">
                      <a16:colId xmlns:a16="http://schemas.microsoft.com/office/drawing/2014/main" val="4004413614"/>
                    </a:ext>
                  </a:extLst>
                </a:gridCol>
              </a:tblGrid>
              <a:tr h="42243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功能比较</a:t>
                      </a:r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史密斯图表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三维史密斯图表</a:t>
                      </a:r>
                      <a:endParaRPr lang="en-U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140494"/>
                  </a:ext>
                </a:extLst>
              </a:tr>
              <a:tr h="3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电阻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单位圆内部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北半球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468536"/>
                  </a:ext>
                </a:extLst>
              </a:tr>
              <a:tr h="3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负电阻</a:t>
                      </a: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(|</a:t>
                      </a:r>
                      <a:r>
                        <a:rPr lang="zh-CN" alt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反射系数</a:t>
                      </a: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|&gt;1)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无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CN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趋向无穷</a:t>
                      </a:r>
                      <a:r>
                        <a:rPr 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南半球</a:t>
                      </a:r>
                      <a:endParaRPr lang="en-US" sz="1200" b="1" i="0" u="none" strike="noStrike" dirty="0">
                        <a:solidFill>
                          <a:srgbClr val="00A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238184"/>
                  </a:ext>
                </a:extLst>
              </a:tr>
              <a:tr h="3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完全匹配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北极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041367"/>
                  </a:ext>
                </a:extLst>
              </a:tr>
              <a:tr h="3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</a:t>
                      </a:r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反射系数</a:t>
                      </a:r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|==</a:t>
                      </a:r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无穷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CN" altLang="en-US" sz="1200" b="1" u="none" strike="noStrike" kern="1200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南极</a:t>
                      </a:r>
                      <a:endParaRPr lang="en-US" sz="1200" b="1" u="none" strike="noStrike" kern="1200" dirty="0">
                        <a:solidFill>
                          <a:srgbClr val="00A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078646"/>
                  </a:ext>
                </a:extLst>
              </a:tr>
              <a:tr h="3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电感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 </a:t>
                      </a:r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轴以上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东部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577691"/>
                  </a:ext>
                </a:extLst>
              </a:tr>
              <a:tr h="3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电容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 </a:t>
                      </a:r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轴以下</a:t>
                      </a:r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西部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671730"/>
                  </a:ext>
                </a:extLst>
              </a:tr>
              <a:tr h="3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r,x,g,b  </a:t>
                      </a:r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常数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圆</a:t>
                      </a:r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zh-CN" altLang="en-US" sz="12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圆弧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 </a:t>
                      </a:r>
                      <a:r>
                        <a:rPr lang="zh-CN" altLang="en-US" sz="12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线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CN" altLang="en-US" sz="1200" b="1" u="none" strike="noStrike" kern="1200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圆</a:t>
                      </a:r>
                      <a:endParaRPr lang="en-US" sz="1200" b="1" u="none" strike="noStrike" kern="1200" dirty="0">
                        <a:solidFill>
                          <a:srgbClr val="00A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162326"/>
                  </a:ext>
                </a:extLst>
              </a:tr>
              <a:tr h="3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纯电阻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 </a:t>
                      </a:r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轴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格林威治子午线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312919"/>
                  </a:ext>
                </a:extLst>
              </a:tr>
              <a:tr h="3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功率等级</a:t>
                      </a:r>
                      <a:r>
                        <a:rPr lang="en-US" altLang="zh-CN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群延迟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1" u="none" strike="noStrike" kern="1200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r>
                        <a:rPr lang="zh-CN" altLang="en-US" sz="1200" b="1" u="none" strike="noStrike" kern="1200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维空间</a:t>
                      </a:r>
                      <a:r>
                        <a:rPr lang="en-US" sz="1050" b="1" u="none" strike="noStrike" kern="1200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CN" altLang="en-US" sz="1050" b="1" u="none" strike="noStrike" kern="1200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外部</a:t>
                      </a:r>
                      <a:r>
                        <a:rPr lang="en-US" sz="1050" b="1" u="none" strike="noStrike" kern="1200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&gt;0, </a:t>
                      </a:r>
                      <a:r>
                        <a:rPr lang="zh-CN" altLang="en-US" sz="1050" b="1" u="none" strike="noStrike" kern="1200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内部</a:t>
                      </a:r>
                      <a:r>
                        <a:rPr lang="en-US" sz="1050" b="1" u="none" strike="noStrike" kern="1200" dirty="0">
                          <a:solidFill>
                            <a:srgbClr val="00A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&lt;0)</a:t>
                      </a:r>
                      <a:endParaRPr lang="en-US" sz="1200" b="1" u="none" strike="noStrike" kern="1200" dirty="0">
                        <a:solidFill>
                          <a:srgbClr val="00A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56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621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76200"/>
            <a:ext cx="35052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制作者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  <a:endParaRPr lang="en-US" sz="24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3D Smith Chart Tools S.R.L.</a:t>
            </a:r>
          </a:p>
          <a:p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Andrei A. Muller (PhD) Telecommunications engineer</a:t>
            </a:r>
          </a:p>
          <a:p>
            <a:pPr indent="-227013"/>
            <a:r>
              <a:rPr lang="en-US" sz="1600" dirty="0">
                <a:solidFill>
                  <a:schemeClr val="accent1"/>
                </a:solidFill>
              </a:rPr>
              <a:t>andrei.stefan1@gmail.com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Alin Moldoveanu (PhD)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Computer Science engineer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    (virtual reality)</a:t>
            </a:r>
          </a:p>
          <a:p>
            <a:pPr indent="-227012"/>
            <a:r>
              <a:rPr lang="en-US" sz="1600" dirty="0">
                <a:solidFill>
                  <a:schemeClr val="accent1"/>
                </a:solidFill>
              </a:rPr>
              <a:t>alin.moldoveanu@cs.pub.ro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Victor </a:t>
            </a:r>
            <a:r>
              <a:rPr lang="en-US" sz="2000" dirty="0" err="1">
                <a:solidFill>
                  <a:schemeClr val="bg1">
                    <a:lumMod val="75000"/>
                  </a:schemeClr>
                </a:solidFill>
              </a:rPr>
              <a:t>Asavei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 (PhD)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Computer Science engineer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    (computer graphics)</a:t>
            </a:r>
          </a:p>
          <a:p>
            <a:pPr indent="-227012"/>
            <a:r>
              <a:rPr lang="en-US" sz="1600" dirty="0">
                <a:solidFill>
                  <a:schemeClr val="accent1"/>
                </a:solidFill>
              </a:rPr>
              <a:t>victor.asavei@gmail.com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Cristian Fleischer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Online &amp; deployment</a:t>
            </a:r>
          </a:p>
          <a:p>
            <a:pPr indent="-227012"/>
            <a:r>
              <a:rPr lang="en-US" sz="1600" dirty="0">
                <a:solidFill>
                  <a:schemeClr val="accent1"/>
                </a:solidFill>
              </a:rPr>
              <a:t>dizzyc81@gmail.com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81800" y="76200"/>
            <a:ext cx="2438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Advisor:</a:t>
            </a:r>
          </a:p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Pat Hindle, Editor Microwave Journal</a:t>
            </a:r>
          </a:p>
          <a:p>
            <a:endParaRPr lang="en-US" i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Credits:</a:t>
            </a:r>
          </a:p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Tatiana Plakhova</a:t>
            </a:r>
          </a:p>
          <a:p>
            <a:endParaRPr lang="en-US" i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Special Thanks:</a:t>
            </a:r>
          </a:p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Dolores Gonzalez</a:t>
            </a:r>
          </a:p>
          <a:p>
            <a:r>
              <a:rPr lang="en-US" i="1" dirty="0" err="1">
                <a:solidFill>
                  <a:schemeClr val="bg1">
                    <a:lumMod val="75000"/>
                  </a:schemeClr>
                </a:solidFill>
              </a:rPr>
              <a:t>Demchenko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i="1" dirty="0" err="1">
                <a:solidFill>
                  <a:schemeClr val="bg1">
                    <a:lumMod val="75000"/>
                  </a:schemeClr>
                </a:solidFill>
              </a:rPr>
              <a:t>Yijian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 Gong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9800" y="5571292"/>
            <a:ext cx="3124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✉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  <a:hlinkClick r:id="rId3"/>
              </a:rPr>
              <a:t>contact@3dsmithchart.com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☎ </a:t>
            </a:r>
            <a:r>
              <a:rPr lang="en-US" spc="200" dirty="0">
                <a:solidFill>
                  <a:schemeClr val="bg1"/>
                </a:solidFill>
              </a:rPr>
              <a:t>+34711737418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1801" y="4268094"/>
            <a:ext cx="22790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永久许可证</a:t>
            </a:r>
            <a:r>
              <a:rPr lang="ro-RO" sz="2000" b="1" dirty="0">
                <a:solidFill>
                  <a:schemeClr val="bg1"/>
                </a:solidFill>
              </a:rPr>
              <a:t>!</a:t>
            </a:r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49.99 - 99.99 EUR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309360"/>
            <a:ext cx="9144000" cy="54864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tIns="91440" bIns="91440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 spc="600" dirty="0">
                <a:solidFill>
                  <a:srgbClr val="002060"/>
                </a:solidFill>
                <a:latin typeface="Arial Black" panose="020B0A04020102020204" pitchFamily="34" charset="0"/>
                <a:hlinkClick r:id="rId4"/>
              </a:rPr>
              <a:t>3DSmithChart.com</a:t>
            </a:r>
            <a:endParaRPr lang="en-US" sz="2000" b="1" spc="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0" y="28194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i="1" dirty="0">
              <a:solidFill>
                <a:schemeClr val="bg1"/>
              </a:solidFill>
            </a:endParaRPr>
          </a:p>
          <a:p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Additional thanks:</a:t>
            </a:r>
          </a:p>
          <a:p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Horatiu Bica, Carmen Sibaja Varo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6019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Developed worldwide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836</Words>
  <Application>Microsoft Office PowerPoint</Application>
  <PresentationFormat>On-screen Show (4:3)</PresentationFormat>
  <Paragraphs>109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宋体</vt:lpstr>
      <vt:lpstr>Arial</vt:lpstr>
      <vt:lpstr>Arial Black</vt:lpstr>
      <vt:lpstr>Calibri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UPV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andrei</dc:creator>
  <cp:lastModifiedBy>ANDREI MULLER</cp:lastModifiedBy>
  <cp:revision>72</cp:revision>
  <dcterms:created xsi:type="dcterms:W3CDTF">2017-01-20T19:49:02Z</dcterms:created>
  <dcterms:modified xsi:type="dcterms:W3CDTF">2017-05-29T11:49:46Z</dcterms:modified>
</cp:coreProperties>
</file>